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8" r:id="rId8"/>
    <p:sldId id="267" r:id="rId9"/>
    <p:sldId id="264" r:id="rId10"/>
    <p:sldId id="260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0" y="-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7CB732-E261-4C77-B774-9AE6FFCD2C2C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6A567B-C12B-40DC-B9F5-EB7DE67BB86E}">
      <dgm:prSet phldrT="[Text]" custT="1"/>
      <dgm:spPr/>
      <dgm:t>
        <a:bodyPr/>
        <a:lstStyle/>
        <a:p>
          <a:r>
            <a:rPr lang="en-US" sz="1800" dirty="0" smtClean="0"/>
            <a:t>Feeding America</a:t>
          </a:r>
          <a:endParaRPr lang="en-US" sz="1800" dirty="0"/>
        </a:p>
      </dgm:t>
    </dgm:pt>
    <dgm:pt modelId="{4F1AB564-D82C-40DD-8A07-1F421B38363C}" type="parTrans" cxnId="{ED944099-4A89-4EA0-9CC4-C33C33585922}">
      <dgm:prSet/>
      <dgm:spPr/>
      <dgm:t>
        <a:bodyPr/>
        <a:lstStyle/>
        <a:p>
          <a:endParaRPr lang="en-US"/>
        </a:p>
      </dgm:t>
    </dgm:pt>
    <dgm:pt modelId="{DC8A6612-594F-465B-A5A7-8FB2A2638622}" type="sibTrans" cxnId="{ED944099-4A89-4EA0-9CC4-C33C33585922}">
      <dgm:prSet/>
      <dgm:spPr/>
      <dgm:t>
        <a:bodyPr/>
        <a:lstStyle/>
        <a:p>
          <a:endParaRPr lang="en-US"/>
        </a:p>
      </dgm:t>
    </dgm:pt>
    <dgm:pt modelId="{EF643372-8278-4654-8959-0FD0C23A6BFB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200" dirty="0" smtClean="0"/>
            <a:t>NYS Association of Food Banks</a:t>
          </a:r>
          <a:endParaRPr lang="en-US" sz="1200" dirty="0"/>
        </a:p>
      </dgm:t>
    </dgm:pt>
    <dgm:pt modelId="{62310FDF-88FC-4192-9BB6-9E9E7E4834E5}" type="parTrans" cxnId="{94478C4D-E61C-4FBB-A864-D75F54465FFA}">
      <dgm:prSet/>
      <dgm:spPr/>
      <dgm:t>
        <a:bodyPr/>
        <a:lstStyle/>
        <a:p>
          <a:endParaRPr lang="en-US"/>
        </a:p>
      </dgm:t>
    </dgm:pt>
    <dgm:pt modelId="{BD6959FD-BF53-4393-88A8-60B5AA1B47E6}" type="sibTrans" cxnId="{94478C4D-E61C-4FBB-A864-D75F54465FFA}">
      <dgm:prSet/>
      <dgm:spPr/>
      <dgm:t>
        <a:bodyPr/>
        <a:lstStyle/>
        <a:p>
          <a:endParaRPr lang="en-US"/>
        </a:p>
      </dgm:t>
    </dgm:pt>
    <dgm:pt modelId="{6950170F-F1F8-4ED3-AEB9-4D90514010E4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1400" dirty="0" smtClean="0"/>
            <a:t>Food Bank of WNY</a:t>
          </a:r>
          <a:endParaRPr lang="en-US" sz="1400" dirty="0"/>
        </a:p>
      </dgm:t>
    </dgm:pt>
    <dgm:pt modelId="{4E40964D-0632-44AB-B87B-AA31F72DBBE3}" type="parTrans" cxnId="{3D1E81FE-DC39-46B3-A4DC-9BB5352F6120}">
      <dgm:prSet/>
      <dgm:spPr/>
      <dgm:t>
        <a:bodyPr/>
        <a:lstStyle/>
        <a:p>
          <a:endParaRPr lang="en-US"/>
        </a:p>
      </dgm:t>
    </dgm:pt>
    <dgm:pt modelId="{6DFC0823-D1AE-4D80-BED4-88B7849640F2}" type="sibTrans" cxnId="{3D1E81FE-DC39-46B3-A4DC-9BB5352F6120}">
      <dgm:prSet/>
      <dgm:spPr/>
      <dgm:t>
        <a:bodyPr/>
        <a:lstStyle/>
        <a:p>
          <a:endParaRPr lang="en-US"/>
        </a:p>
      </dgm:t>
    </dgm:pt>
    <dgm:pt modelId="{55001F3D-BF03-4974-9B09-76BDEC4D4BCE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600" dirty="0" smtClean="0"/>
            <a:t>Local Food Pantry</a:t>
          </a:r>
          <a:endParaRPr lang="en-US" sz="1600" dirty="0"/>
        </a:p>
      </dgm:t>
    </dgm:pt>
    <dgm:pt modelId="{D0119997-CF43-4407-AC5E-450CD136F450}" type="parTrans" cxnId="{874FBE66-4B35-4109-BC5A-AF2EFBF4296D}">
      <dgm:prSet/>
      <dgm:spPr/>
      <dgm:t>
        <a:bodyPr/>
        <a:lstStyle/>
        <a:p>
          <a:endParaRPr lang="en-US"/>
        </a:p>
      </dgm:t>
    </dgm:pt>
    <dgm:pt modelId="{97913783-7161-4068-9D3B-D28C67D04D29}" type="sibTrans" cxnId="{874FBE66-4B35-4109-BC5A-AF2EFBF4296D}">
      <dgm:prSet/>
      <dgm:spPr/>
      <dgm:t>
        <a:bodyPr/>
        <a:lstStyle/>
        <a:p>
          <a:endParaRPr lang="en-US"/>
        </a:p>
      </dgm:t>
    </dgm:pt>
    <dgm:pt modelId="{D603504D-B00E-4B3A-BAD4-27FF836A5D18}" type="pres">
      <dgm:prSet presAssocID="{AB7CB732-E261-4C77-B774-9AE6FFCD2C2C}" presName="Name0" presStyleCnt="0">
        <dgm:presLayoutVars>
          <dgm:chMax val="7"/>
          <dgm:resizeHandles val="exact"/>
        </dgm:presLayoutVars>
      </dgm:prSet>
      <dgm:spPr/>
    </dgm:pt>
    <dgm:pt modelId="{031BF7BB-AB7E-46B9-9B1A-E7D9C6F13A6F}" type="pres">
      <dgm:prSet presAssocID="{AB7CB732-E261-4C77-B774-9AE6FFCD2C2C}" presName="comp1" presStyleCnt="0"/>
      <dgm:spPr/>
    </dgm:pt>
    <dgm:pt modelId="{85551CBA-CACA-42DC-BAB2-930198139992}" type="pres">
      <dgm:prSet presAssocID="{AB7CB732-E261-4C77-B774-9AE6FFCD2C2C}" presName="circle1" presStyleLbl="node1" presStyleIdx="0" presStyleCnt="4" custLinFactNeighborX="-526" custLinFactNeighborY="1742"/>
      <dgm:spPr/>
      <dgm:t>
        <a:bodyPr/>
        <a:lstStyle/>
        <a:p>
          <a:endParaRPr lang="en-US"/>
        </a:p>
      </dgm:t>
    </dgm:pt>
    <dgm:pt modelId="{DE3ED76D-5ED4-4BF9-B34D-A468CBB28D2E}" type="pres">
      <dgm:prSet presAssocID="{AB7CB732-E261-4C77-B774-9AE6FFCD2C2C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8F637B-DFE1-44A2-82A4-176BCBE208ED}" type="pres">
      <dgm:prSet presAssocID="{AB7CB732-E261-4C77-B774-9AE6FFCD2C2C}" presName="comp2" presStyleCnt="0"/>
      <dgm:spPr/>
    </dgm:pt>
    <dgm:pt modelId="{94E4363C-F4E8-4BFE-BFB0-35574D84F3BA}" type="pres">
      <dgm:prSet presAssocID="{AB7CB732-E261-4C77-B774-9AE6FFCD2C2C}" presName="circle2" presStyleLbl="node1" presStyleIdx="1" presStyleCnt="4"/>
      <dgm:spPr/>
      <dgm:t>
        <a:bodyPr/>
        <a:lstStyle/>
        <a:p>
          <a:endParaRPr lang="en-US"/>
        </a:p>
      </dgm:t>
    </dgm:pt>
    <dgm:pt modelId="{D756DD7B-FF92-417E-AA56-096E3BB6E416}" type="pres">
      <dgm:prSet presAssocID="{AB7CB732-E261-4C77-B774-9AE6FFCD2C2C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328476-ABFE-4B48-BD7E-45C8328BFA63}" type="pres">
      <dgm:prSet presAssocID="{AB7CB732-E261-4C77-B774-9AE6FFCD2C2C}" presName="comp3" presStyleCnt="0"/>
      <dgm:spPr/>
    </dgm:pt>
    <dgm:pt modelId="{75BE4686-FDF7-492A-B72B-8F760D95CD98}" type="pres">
      <dgm:prSet presAssocID="{AB7CB732-E261-4C77-B774-9AE6FFCD2C2C}" presName="circle3" presStyleLbl="node1" presStyleIdx="2" presStyleCnt="4"/>
      <dgm:spPr/>
    </dgm:pt>
    <dgm:pt modelId="{19EB2939-9DCC-4ACC-B6EA-3CF1E60AF4BD}" type="pres">
      <dgm:prSet presAssocID="{AB7CB732-E261-4C77-B774-9AE6FFCD2C2C}" presName="c3text" presStyleLbl="node1" presStyleIdx="2" presStyleCnt="4">
        <dgm:presLayoutVars>
          <dgm:bulletEnabled val="1"/>
        </dgm:presLayoutVars>
      </dgm:prSet>
      <dgm:spPr/>
    </dgm:pt>
    <dgm:pt modelId="{C13722BF-25CD-467C-88C1-7BCC1A3E744F}" type="pres">
      <dgm:prSet presAssocID="{AB7CB732-E261-4C77-B774-9AE6FFCD2C2C}" presName="comp4" presStyleCnt="0"/>
      <dgm:spPr/>
    </dgm:pt>
    <dgm:pt modelId="{4CAE2C5F-7D83-4DC3-BCE8-407E44D4C31F}" type="pres">
      <dgm:prSet presAssocID="{AB7CB732-E261-4C77-B774-9AE6FFCD2C2C}" presName="circle4" presStyleLbl="node1" presStyleIdx="3" presStyleCnt="4"/>
      <dgm:spPr/>
    </dgm:pt>
    <dgm:pt modelId="{EA0CE82C-63FB-42C3-94D8-AE6D2934C5C2}" type="pres">
      <dgm:prSet presAssocID="{AB7CB732-E261-4C77-B774-9AE6FFCD2C2C}" presName="c4text" presStyleLbl="node1" presStyleIdx="3" presStyleCnt="4">
        <dgm:presLayoutVars>
          <dgm:bulletEnabled val="1"/>
        </dgm:presLayoutVars>
      </dgm:prSet>
      <dgm:spPr/>
    </dgm:pt>
  </dgm:ptLst>
  <dgm:cxnLst>
    <dgm:cxn modelId="{E898797E-341B-4D68-B8CC-F87F1E8FA438}" type="presOf" srcId="{EF643372-8278-4654-8959-0FD0C23A6BFB}" destId="{94E4363C-F4E8-4BFE-BFB0-35574D84F3BA}" srcOrd="0" destOrd="0" presId="urn:microsoft.com/office/officeart/2005/8/layout/venn2"/>
    <dgm:cxn modelId="{899EB94F-E2EC-469C-8E22-616B87BEA92F}" type="presOf" srcId="{EF643372-8278-4654-8959-0FD0C23A6BFB}" destId="{D756DD7B-FF92-417E-AA56-096E3BB6E416}" srcOrd="1" destOrd="0" presId="urn:microsoft.com/office/officeart/2005/8/layout/venn2"/>
    <dgm:cxn modelId="{A67E4AB9-4E55-4F2D-9F77-29100CB99ADB}" type="presOf" srcId="{6950170F-F1F8-4ED3-AEB9-4D90514010E4}" destId="{19EB2939-9DCC-4ACC-B6EA-3CF1E60AF4BD}" srcOrd="1" destOrd="0" presId="urn:microsoft.com/office/officeart/2005/8/layout/venn2"/>
    <dgm:cxn modelId="{5820E4EC-361A-408E-B58A-FBA2099D1E07}" type="presOf" srcId="{55001F3D-BF03-4974-9B09-76BDEC4D4BCE}" destId="{4CAE2C5F-7D83-4DC3-BCE8-407E44D4C31F}" srcOrd="0" destOrd="0" presId="urn:microsoft.com/office/officeart/2005/8/layout/venn2"/>
    <dgm:cxn modelId="{EC812B87-1558-4B76-9035-3A6316BFEDC2}" type="presOf" srcId="{726A567B-C12B-40DC-B9F5-EB7DE67BB86E}" destId="{85551CBA-CACA-42DC-BAB2-930198139992}" srcOrd="0" destOrd="0" presId="urn:microsoft.com/office/officeart/2005/8/layout/venn2"/>
    <dgm:cxn modelId="{ED944099-4A89-4EA0-9CC4-C33C33585922}" srcId="{AB7CB732-E261-4C77-B774-9AE6FFCD2C2C}" destId="{726A567B-C12B-40DC-B9F5-EB7DE67BB86E}" srcOrd="0" destOrd="0" parTransId="{4F1AB564-D82C-40DD-8A07-1F421B38363C}" sibTransId="{DC8A6612-594F-465B-A5A7-8FB2A2638622}"/>
    <dgm:cxn modelId="{94478C4D-E61C-4FBB-A864-D75F54465FFA}" srcId="{AB7CB732-E261-4C77-B774-9AE6FFCD2C2C}" destId="{EF643372-8278-4654-8959-0FD0C23A6BFB}" srcOrd="1" destOrd="0" parTransId="{62310FDF-88FC-4192-9BB6-9E9E7E4834E5}" sibTransId="{BD6959FD-BF53-4393-88A8-60B5AA1B47E6}"/>
    <dgm:cxn modelId="{874FBE66-4B35-4109-BC5A-AF2EFBF4296D}" srcId="{AB7CB732-E261-4C77-B774-9AE6FFCD2C2C}" destId="{55001F3D-BF03-4974-9B09-76BDEC4D4BCE}" srcOrd="3" destOrd="0" parTransId="{D0119997-CF43-4407-AC5E-450CD136F450}" sibTransId="{97913783-7161-4068-9D3B-D28C67D04D29}"/>
    <dgm:cxn modelId="{8BD7C99E-3427-414C-9B07-8512C9156D64}" type="presOf" srcId="{6950170F-F1F8-4ED3-AEB9-4D90514010E4}" destId="{75BE4686-FDF7-492A-B72B-8F760D95CD98}" srcOrd="0" destOrd="0" presId="urn:microsoft.com/office/officeart/2005/8/layout/venn2"/>
    <dgm:cxn modelId="{FAD5F517-68CA-4E3D-926B-E618FDDB95E8}" type="presOf" srcId="{AB7CB732-E261-4C77-B774-9AE6FFCD2C2C}" destId="{D603504D-B00E-4B3A-BAD4-27FF836A5D18}" srcOrd="0" destOrd="0" presId="urn:microsoft.com/office/officeart/2005/8/layout/venn2"/>
    <dgm:cxn modelId="{3D1E81FE-DC39-46B3-A4DC-9BB5352F6120}" srcId="{AB7CB732-E261-4C77-B774-9AE6FFCD2C2C}" destId="{6950170F-F1F8-4ED3-AEB9-4D90514010E4}" srcOrd="2" destOrd="0" parTransId="{4E40964D-0632-44AB-B87B-AA31F72DBBE3}" sibTransId="{6DFC0823-D1AE-4D80-BED4-88B7849640F2}"/>
    <dgm:cxn modelId="{E20CCA79-4054-471B-A6BD-6A2A863B6883}" type="presOf" srcId="{726A567B-C12B-40DC-B9F5-EB7DE67BB86E}" destId="{DE3ED76D-5ED4-4BF9-B34D-A468CBB28D2E}" srcOrd="1" destOrd="0" presId="urn:microsoft.com/office/officeart/2005/8/layout/venn2"/>
    <dgm:cxn modelId="{7ADE3FE4-814C-49EE-A0A1-64B2FC7146D5}" type="presOf" srcId="{55001F3D-BF03-4974-9B09-76BDEC4D4BCE}" destId="{EA0CE82C-63FB-42C3-94D8-AE6D2934C5C2}" srcOrd="1" destOrd="0" presId="urn:microsoft.com/office/officeart/2005/8/layout/venn2"/>
    <dgm:cxn modelId="{0BC9DA9B-532B-493E-AC8F-5717C2F49F92}" type="presParOf" srcId="{D603504D-B00E-4B3A-BAD4-27FF836A5D18}" destId="{031BF7BB-AB7E-46B9-9B1A-E7D9C6F13A6F}" srcOrd="0" destOrd="0" presId="urn:microsoft.com/office/officeart/2005/8/layout/venn2"/>
    <dgm:cxn modelId="{0D09B0E5-73BA-4E99-9BC0-C56CF5E869CB}" type="presParOf" srcId="{031BF7BB-AB7E-46B9-9B1A-E7D9C6F13A6F}" destId="{85551CBA-CACA-42DC-BAB2-930198139992}" srcOrd="0" destOrd="0" presId="urn:microsoft.com/office/officeart/2005/8/layout/venn2"/>
    <dgm:cxn modelId="{FC94A9AD-708E-4252-BBE8-E57060224DC8}" type="presParOf" srcId="{031BF7BB-AB7E-46B9-9B1A-E7D9C6F13A6F}" destId="{DE3ED76D-5ED4-4BF9-B34D-A468CBB28D2E}" srcOrd="1" destOrd="0" presId="urn:microsoft.com/office/officeart/2005/8/layout/venn2"/>
    <dgm:cxn modelId="{6A77C0AD-94B6-4377-9B16-2D2A69D9B050}" type="presParOf" srcId="{D603504D-B00E-4B3A-BAD4-27FF836A5D18}" destId="{4B8F637B-DFE1-44A2-82A4-176BCBE208ED}" srcOrd="1" destOrd="0" presId="urn:microsoft.com/office/officeart/2005/8/layout/venn2"/>
    <dgm:cxn modelId="{AADAC331-8142-4E60-8F52-B4E7A6A46C6F}" type="presParOf" srcId="{4B8F637B-DFE1-44A2-82A4-176BCBE208ED}" destId="{94E4363C-F4E8-4BFE-BFB0-35574D84F3BA}" srcOrd="0" destOrd="0" presId="urn:microsoft.com/office/officeart/2005/8/layout/venn2"/>
    <dgm:cxn modelId="{E6B4B5D3-86EB-4479-87C1-98C38848B1EC}" type="presParOf" srcId="{4B8F637B-DFE1-44A2-82A4-176BCBE208ED}" destId="{D756DD7B-FF92-417E-AA56-096E3BB6E416}" srcOrd="1" destOrd="0" presId="urn:microsoft.com/office/officeart/2005/8/layout/venn2"/>
    <dgm:cxn modelId="{88F5D60B-6CD6-45E8-9B17-D8BAD593F8D7}" type="presParOf" srcId="{D603504D-B00E-4B3A-BAD4-27FF836A5D18}" destId="{0F328476-ABFE-4B48-BD7E-45C8328BFA63}" srcOrd="2" destOrd="0" presId="urn:microsoft.com/office/officeart/2005/8/layout/venn2"/>
    <dgm:cxn modelId="{4B79CCF7-44D2-4D85-9E0D-6CADAD9E54C0}" type="presParOf" srcId="{0F328476-ABFE-4B48-BD7E-45C8328BFA63}" destId="{75BE4686-FDF7-492A-B72B-8F760D95CD98}" srcOrd="0" destOrd="0" presId="urn:microsoft.com/office/officeart/2005/8/layout/venn2"/>
    <dgm:cxn modelId="{9227EB34-6E35-4BF8-A842-0E6C69CCF8BC}" type="presParOf" srcId="{0F328476-ABFE-4B48-BD7E-45C8328BFA63}" destId="{19EB2939-9DCC-4ACC-B6EA-3CF1E60AF4BD}" srcOrd="1" destOrd="0" presId="urn:microsoft.com/office/officeart/2005/8/layout/venn2"/>
    <dgm:cxn modelId="{1F4E7B4C-7017-45E9-ACA2-AF5C846C1F98}" type="presParOf" srcId="{D603504D-B00E-4B3A-BAD4-27FF836A5D18}" destId="{C13722BF-25CD-467C-88C1-7BCC1A3E744F}" srcOrd="3" destOrd="0" presId="urn:microsoft.com/office/officeart/2005/8/layout/venn2"/>
    <dgm:cxn modelId="{F18D7E1F-01AC-483A-AE29-07A4603AE095}" type="presParOf" srcId="{C13722BF-25CD-467C-88C1-7BCC1A3E744F}" destId="{4CAE2C5F-7D83-4DC3-BCE8-407E44D4C31F}" srcOrd="0" destOrd="0" presId="urn:microsoft.com/office/officeart/2005/8/layout/venn2"/>
    <dgm:cxn modelId="{B2B949D8-FE65-49DE-AE75-3F0D837B879C}" type="presParOf" srcId="{C13722BF-25CD-467C-88C1-7BCC1A3E744F}" destId="{EA0CE82C-63FB-42C3-94D8-AE6D2934C5C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51CBA-CACA-42DC-BAB2-930198139992}">
      <dsp:nvSpPr>
        <dsp:cNvPr id="0" name=""/>
        <dsp:cNvSpPr/>
      </dsp:nvSpPr>
      <dsp:spPr>
        <a:xfrm>
          <a:off x="1905013" y="0"/>
          <a:ext cx="4373563" cy="43735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Feeding America</a:t>
          </a:r>
          <a:endParaRPr lang="en-US" sz="1800" kern="1200" dirty="0"/>
        </a:p>
      </dsp:txBody>
      <dsp:txXfrm>
        <a:off x="3480370" y="218678"/>
        <a:ext cx="1222848" cy="656034"/>
      </dsp:txXfrm>
    </dsp:sp>
    <dsp:sp modelId="{94E4363C-F4E8-4BFE-BFB0-35574D84F3BA}">
      <dsp:nvSpPr>
        <dsp:cNvPr id="0" name=""/>
        <dsp:cNvSpPr/>
      </dsp:nvSpPr>
      <dsp:spPr>
        <a:xfrm>
          <a:off x="2365374" y="874712"/>
          <a:ext cx="3498850" cy="3498850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NYS Association of Food Banks</a:t>
          </a:r>
          <a:endParaRPr lang="en-US" sz="1200" kern="1200" dirty="0"/>
        </a:p>
      </dsp:txBody>
      <dsp:txXfrm>
        <a:off x="3503375" y="1084643"/>
        <a:ext cx="1222848" cy="629793"/>
      </dsp:txXfrm>
    </dsp:sp>
    <dsp:sp modelId="{75BE4686-FDF7-492A-B72B-8F760D95CD98}">
      <dsp:nvSpPr>
        <dsp:cNvPr id="0" name=""/>
        <dsp:cNvSpPr/>
      </dsp:nvSpPr>
      <dsp:spPr>
        <a:xfrm>
          <a:off x="2802731" y="1749425"/>
          <a:ext cx="2624137" cy="2624137"/>
        </a:xfrm>
        <a:prstGeom prst="ellips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Food Bank of WNY</a:t>
          </a:r>
          <a:endParaRPr lang="en-US" sz="1400" kern="1200" dirty="0"/>
        </a:p>
      </dsp:txBody>
      <dsp:txXfrm>
        <a:off x="3503375" y="1946235"/>
        <a:ext cx="1222848" cy="590431"/>
      </dsp:txXfrm>
    </dsp:sp>
    <dsp:sp modelId="{4CAE2C5F-7D83-4DC3-BCE8-407E44D4C31F}">
      <dsp:nvSpPr>
        <dsp:cNvPr id="0" name=""/>
        <dsp:cNvSpPr/>
      </dsp:nvSpPr>
      <dsp:spPr>
        <a:xfrm>
          <a:off x="3240087" y="2624137"/>
          <a:ext cx="1749425" cy="174942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Local Food Pantry</a:t>
          </a:r>
          <a:endParaRPr lang="en-US" sz="1600" kern="1200" dirty="0"/>
        </a:p>
      </dsp:txBody>
      <dsp:txXfrm>
        <a:off x="3496284" y="3061494"/>
        <a:ext cx="1237030" cy="874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F9C0-2E85-4352-9C00-FFAE8F5AA75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19FEEE-3C82-499F-AC4A-5F913FDA119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F9C0-2E85-4352-9C00-FFAE8F5AA75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9FEEE-3C82-499F-AC4A-5F913FDA1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F9C0-2E85-4352-9C00-FFAE8F5AA75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9FEEE-3C82-499F-AC4A-5F913FDA1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F9C0-2E85-4352-9C00-FFAE8F5AA75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9FEEE-3C82-499F-AC4A-5F913FDA1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F9C0-2E85-4352-9C00-FFAE8F5AA75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9FEEE-3C82-499F-AC4A-5F913FDA11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F9C0-2E85-4352-9C00-FFAE8F5AA75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9FEEE-3C82-499F-AC4A-5F913FDA1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F9C0-2E85-4352-9C00-FFAE8F5AA75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9FEEE-3C82-499F-AC4A-5F913FDA1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F9C0-2E85-4352-9C00-FFAE8F5AA75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9FEEE-3C82-499F-AC4A-5F913FDA1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F9C0-2E85-4352-9C00-FFAE8F5AA75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9FEEE-3C82-499F-AC4A-5F913FDA1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F9C0-2E85-4352-9C00-FFAE8F5AA75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9FEEE-3C82-499F-AC4A-5F913FDA11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F9C0-2E85-4352-9C00-FFAE8F5AA75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9FEEE-3C82-499F-AC4A-5F913FDA11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536F9C0-2E85-4352-9C00-FFAE8F5AA75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419FEEE-3C82-499F-AC4A-5F913FDA11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H.O.P.E. Summit 2018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Emergency Preparedness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2932148" cy="162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39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What </a:t>
            </a:r>
            <a:r>
              <a:rPr lang="en-US" b="1" dirty="0" smtClean="0"/>
              <a:t>kinds of Emergencies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Should We Prepare For?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discussion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63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What emergencies have you encountered and how did you manage them?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discussion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649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16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Should Food Pantries Make Preparedness a Priority?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Food Pantries exist to meet the emergency food needs of our clients</a:t>
            </a:r>
          </a:p>
          <a:p>
            <a:pPr lvl="1"/>
            <a:r>
              <a:rPr lang="en-US" dirty="0" smtClean="0"/>
              <a:t>Individual Level (loss of job, lack of resources at end of month, ongoing need for support)</a:t>
            </a:r>
          </a:p>
          <a:p>
            <a:pPr lvl="1"/>
            <a:r>
              <a:rPr lang="en-US" dirty="0" smtClean="0"/>
              <a:t>Community Level (weather emergency</a:t>
            </a:r>
            <a:r>
              <a:rPr lang="en-US" dirty="0" smtClean="0"/>
              <a:t>)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sz="2800" dirty="0" smtClean="0"/>
              <a:t>Familiar and trusted resource in the community</a:t>
            </a:r>
          </a:p>
          <a:p>
            <a:pPr lvl="1"/>
            <a:r>
              <a:rPr lang="en-US" dirty="0" smtClean="0"/>
              <a:t>In the wake of an emergency, people will turn to you for food, assistance, and information</a:t>
            </a:r>
          </a:p>
        </p:txBody>
      </p:sp>
    </p:spTree>
    <p:extLst>
      <p:ext uri="{BB962C8B-B14F-4D97-AF65-F5344CB8AC3E}">
        <p14:creationId xmlns:p14="http://schemas.microsoft.com/office/powerpoint/2010/main" val="325400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Coalitions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Connect </a:t>
            </a:r>
            <a:r>
              <a:rPr lang="en-US" sz="2800" dirty="0" smtClean="0"/>
              <a:t>with your neighboring agencies</a:t>
            </a:r>
          </a:p>
          <a:p>
            <a:endParaRPr lang="en-US" sz="2800" dirty="0" smtClean="0"/>
          </a:p>
          <a:p>
            <a:r>
              <a:rPr lang="en-US" sz="2800" dirty="0" smtClean="0"/>
              <a:t>Working </a:t>
            </a:r>
            <a:r>
              <a:rPr lang="en-US" sz="2800" dirty="0" smtClean="0"/>
              <a:t>together collaboratively helps with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Referrals for clients</a:t>
            </a:r>
          </a:p>
          <a:p>
            <a:pPr lvl="1"/>
            <a:r>
              <a:rPr lang="en-US" dirty="0" smtClean="0"/>
              <a:t>Sharing of resources</a:t>
            </a:r>
          </a:p>
          <a:p>
            <a:pPr lvl="1"/>
            <a:r>
              <a:rPr lang="en-US" dirty="0" smtClean="0"/>
              <a:t>Persevere in times of emergency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1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Preparing for Emergencies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Keep it Simple</a:t>
            </a:r>
          </a:p>
          <a:p>
            <a:pPr lvl="1"/>
            <a:r>
              <a:rPr lang="en-US" dirty="0" smtClean="0"/>
              <a:t>Educating staff/volunteers</a:t>
            </a:r>
          </a:p>
          <a:p>
            <a:endParaRPr lang="en-US" b="1" dirty="0" smtClean="0"/>
          </a:p>
          <a:p>
            <a:r>
              <a:rPr lang="en-US" b="1" dirty="0" smtClean="0"/>
              <a:t>Make </a:t>
            </a:r>
            <a:r>
              <a:rPr lang="en-US" b="1" dirty="0" smtClean="0"/>
              <a:t>it Practical</a:t>
            </a:r>
          </a:p>
          <a:p>
            <a:pPr lvl="1"/>
            <a:r>
              <a:rPr lang="en-US" dirty="0" smtClean="0"/>
              <a:t>Handling day-to-day emergencies to prepare for larger emergencies</a:t>
            </a:r>
          </a:p>
          <a:p>
            <a:endParaRPr lang="en-US" b="1" dirty="0" smtClean="0"/>
          </a:p>
          <a:p>
            <a:r>
              <a:rPr lang="en-US" b="1" dirty="0" smtClean="0"/>
              <a:t>Get </a:t>
            </a:r>
            <a:r>
              <a:rPr lang="en-US" b="1" dirty="0" smtClean="0"/>
              <a:t>Prepared Over Time</a:t>
            </a:r>
          </a:p>
          <a:p>
            <a:pPr lvl="1"/>
            <a:r>
              <a:rPr lang="en-US" dirty="0" smtClean="0"/>
              <a:t>Prioritize – you can’t prepare for everything!</a:t>
            </a:r>
          </a:p>
        </p:txBody>
      </p:sp>
    </p:spTree>
    <p:extLst>
      <p:ext uri="{BB962C8B-B14F-4D97-AF65-F5344CB8AC3E}">
        <p14:creationId xmlns:p14="http://schemas.microsoft.com/office/powerpoint/2010/main" val="34971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Understanding Your Community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400" b="1" dirty="0" smtClean="0"/>
              <a:t>Anticipating Needs of Who You Serve</a:t>
            </a:r>
          </a:p>
          <a:p>
            <a:pPr lvl="1"/>
            <a:r>
              <a:rPr lang="en-US" sz="3100" dirty="0" smtClean="0"/>
              <a:t>What are the special needs of the people you serve?</a:t>
            </a:r>
          </a:p>
          <a:p>
            <a:pPr lvl="1"/>
            <a:r>
              <a:rPr lang="en-US" sz="3100" dirty="0" smtClean="0"/>
              <a:t>How would a disaster impact your clients?</a:t>
            </a:r>
          </a:p>
          <a:p>
            <a:pPr lvl="1"/>
            <a:r>
              <a:rPr lang="en-US" sz="3100" dirty="0" smtClean="0"/>
              <a:t>How many clients might be at your site when a disaster occurs? How would you handle needs/evacuation?</a:t>
            </a:r>
          </a:p>
          <a:p>
            <a:pPr lvl="1"/>
            <a:r>
              <a:rPr lang="en-US" sz="3100" dirty="0" smtClean="0"/>
              <a:t>Where could you refer them?</a:t>
            </a:r>
          </a:p>
          <a:p>
            <a:r>
              <a:rPr lang="en-US" sz="3400" b="1" dirty="0" smtClean="0"/>
              <a:t>Understanding Your Agency’s Vulnerabilities</a:t>
            </a:r>
          </a:p>
          <a:p>
            <a:pPr lvl="1"/>
            <a:r>
              <a:rPr lang="en-US" sz="3200" dirty="0" smtClean="0"/>
              <a:t>How physically secure is your building/storage area?</a:t>
            </a:r>
          </a:p>
          <a:p>
            <a:pPr lvl="1"/>
            <a:r>
              <a:rPr lang="en-US" sz="3200" dirty="0" smtClean="0"/>
              <a:t>What hazards in your building could be lessened?</a:t>
            </a:r>
          </a:p>
          <a:p>
            <a:pPr lvl="1"/>
            <a:r>
              <a:rPr lang="en-US" sz="3200" dirty="0" smtClean="0"/>
              <a:t>Can staff/volunteers get to your facility in the wake of a disaster?</a:t>
            </a:r>
          </a:p>
          <a:p>
            <a:pPr lvl="1"/>
            <a:r>
              <a:rPr lang="en-US" sz="3200" dirty="0" smtClean="0"/>
              <a:t>Do you have back-up copies of information critical to your operation?</a:t>
            </a:r>
          </a:p>
          <a:p>
            <a:pPr lvl="1"/>
            <a:r>
              <a:rPr lang="en-US" sz="3200" dirty="0" smtClean="0"/>
              <a:t>How prepared is your staff?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639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Making Preparedness Manageable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Create an emergency contact list</a:t>
            </a:r>
          </a:p>
          <a:p>
            <a:r>
              <a:rPr lang="en-US" sz="1800" dirty="0" smtClean="0"/>
              <a:t>How to shut off gas/electric/water</a:t>
            </a:r>
          </a:p>
          <a:p>
            <a:r>
              <a:rPr lang="en-US" sz="1800" dirty="0" smtClean="0"/>
              <a:t>Make an evacuation plan</a:t>
            </a:r>
          </a:p>
          <a:p>
            <a:r>
              <a:rPr lang="en-US" sz="1800" dirty="0" smtClean="0"/>
              <a:t>Store emergency food/water</a:t>
            </a:r>
          </a:p>
          <a:p>
            <a:r>
              <a:rPr lang="en-US" sz="1800" dirty="0" smtClean="0"/>
              <a:t>Write a disaster mission statement</a:t>
            </a:r>
          </a:p>
          <a:p>
            <a:r>
              <a:rPr lang="en-US" sz="1800" dirty="0" smtClean="0"/>
              <a:t>Assemble an agency go-kit</a:t>
            </a:r>
          </a:p>
          <a:p>
            <a:r>
              <a:rPr lang="en-US" sz="1800" dirty="0" smtClean="0"/>
              <a:t>Contact nearest police and fire department</a:t>
            </a:r>
          </a:p>
          <a:p>
            <a:r>
              <a:rPr lang="en-US" sz="1800" dirty="0" smtClean="0"/>
              <a:t>Mapping neighborhood resources</a:t>
            </a:r>
          </a:p>
          <a:p>
            <a:r>
              <a:rPr lang="en-US" sz="1800" dirty="0" smtClean="0"/>
              <a:t>Deciding how to communicate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100" dirty="0" smtClean="0"/>
              <a:t>Talk to staff/volunteers about personal preparedness</a:t>
            </a:r>
          </a:p>
          <a:p>
            <a:r>
              <a:rPr lang="en-US" sz="2100" dirty="0" smtClean="0"/>
              <a:t>Determine how to handle volunteers </a:t>
            </a:r>
          </a:p>
          <a:p>
            <a:r>
              <a:rPr lang="en-US" sz="2100" dirty="0" smtClean="0"/>
              <a:t>Determine emergency financial resources</a:t>
            </a:r>
          </a:p>
          <a:p>
            <a:r>
              <a:rPr lang="en-US" sz="2100" dirty="0" smtClean="0"/>
              <a:t>Make an emergency supplies kit</a:t>
            </a:r>
          </a:p>
          <a:p>
            <a:r>
              <a:rPr lang="en-US" sz="2100" dirty="0" smtClean="0"/>
              <a:t>Secure shelving/hazards</a:t>
            </a:r>
          </a:p>
          <a:p>
            <a:r>
              <a:rPr lang="en-US" sz="2100" dirty="0" smtClean="0"/>
              <a:t>Know how to use fire extinguisher</a:t>
            </a:r>
          </a:p>
          <a:p>
            <a:r>
              <a:rPr lang="en-US" sz="2100" dirty="0" smtClean="0"/>
              <a:t>Sketch out your floor plan</a:t>
            </a:r>
          </a:p>
          <a:p>
            <a:r>
              <a:rPr lang="en-US" sz="2100" dirty="0" smtClean="0"/>
              <a:t>Set up a preparedness bulletin board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Agency emergency plan Supplies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On-Site Supplies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Food and Water</a:t>
            </a:r>
          </a:p>
          <a:p>
            <a:r>
              <a:rPr lang="en-US" dirty="0" smtClean="0"/>
              <a:t>First Aid Kit</a:t>
            </a:r>
          </a:p>
          <a:p>
            <a:r>
              <a:rPr lang="en-US" dirty="0" smtClean="0"/>
              <a:t>Flashlights</a:t>
            </a:r>
          </a:p>
          <a:p>
            <a:r>
              <a:rPr lang="en-US" dirty="0" smtClean="0"/>
              <a:t>Batteries</a:t>
            </a:r>
          </a:p>
          <a:p>
            <a:r>
              <a:rPr lang="en-US" dirty="0" smtClean="0"/>
              <a:t>Radios</a:t>
            </a:r>
          </a:p>
          <a:p>
            <a:r>
              <a:rPr lang="en-US" dirty="0" smtClean="0"/>
              <a:t>Extra Cash</a:t>
            </a:r>
          </a:p>
          <a:p>
            <a:r>
              <a:rPr lang="en-US" dirty="0" smtClean="0"/>
              <a:t>Personal Hygiene Supplies</a:t>
            </a:r>
          </a:p>
          <a:p>
            <a:r>
              <a:rPr lang="en-US" dirty="0" smtClean="0"/>
              <a:t>Tools</a:t>
            </a:r>
          </a:p>
          <a:p>
            <a:r>
              <a:rPr lang="en-US" dirty="0" smtClean="0"/>
              <a:t>Paper, Pens, Markets</a:t>
            </a:r>
          </a:p>
          <a:p>
            <a:r>
              <a:rPr lang="en-US" dirty="0" smtClean="0"/>
              <a:t>Hand Cleaner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Agency Go-Kit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Disaster Plan</a:t>
            </a:r>
          </a:p>
          <a:p>
            <a:r>
              <a:rPr lang="en-US" dirty="0" smtClean="0"/>
              <a:t>Insurance Documentation</a:t>
            </a:r>
          </a:p>
          <a:p>
            <a:r>
              <a:rPr lang="en-US" dirty="0" smtClean="0"/>
              <a:t>Deed/Lease of facility</a:t>
            </a:r>
          </a:p>
          <a:p>
            <a:r>
              <a:rPr lang="en-US" dirty="0" smtClean="0"/>
              <a:t>Legal identification (501c3, 990)</a:t>
            </a:r>
          </a:p>
          <a:p>
            <a:r>
              <a:rPr lang="en-US" dirty="0" smtClean="0"/>
              <a:t>Emergency Line of Credit</a:t>
            </a:r>
          </a:p>
          <a:p>
            <a:r>
              <a:rPr lang="en-US" dirty="0" smtClean="0"/>
              <a:t>Memoranda of Understanding</a:t>
            </a:r>
          </a:p>
          <a:p>
            <a:r>
              <a:rPr lang="en-US" dirty="0" smtClean="0"/>
              <a:t>Emergency Contact List</a:t>
            </a:r>
          </a:p>
          <a:p>
            <a:r>
              <a:rPr lang="en-US" dirty="0" smtClean="0"/>
              <a:t>Extra Cash</a:t>
            </a:r>
          </a:p>
        </p:txBody>
      </p:sp>
    </p:spTree>
    <p:extLst>
      <p:ext uri="{BB962C8B-B14F-4D97-AF65-F5344CB8AC3E}">
        <p14:creationId xmlns:p14="http://schemas.microsoft.com/office/powerpoint/2010/main" val="9219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Flow of information and resources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723837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Arrow 6"/>
          <p:cNvSpPr/>
          <p:nvPr/>
        </p:nvSpPr>
        <p:spPr>
          <a:xfrm rot="18301514">
            <a:off x="4345428" y="3668453"/>
            <a:ext cx="2258965" cy="471401"/>
          </a:xfrm>
          <a:prstGeom prst="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3324071">
            <a:off x="2401616" y="3702307"/>
            <a:ext cx="2254652" cy="526182"/>
          </a:xfrm>
          <a:prstGeom prst="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02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to </a:t>
            </a:r>
            <a:r>
              <a:rPr lang="en-US" b="1" dirty="0" smtClean="0"/>
              <a:t>Contact for help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Government Agencies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County Level Emergency Services</a:t>
            </a:r>
          </a:p>
          <a:p>
            <a:r>
              <a:rPr lang="en-US" dirty="0" smtClean="0"/>
              <a:t>Office of Emergency Management</a:t>
            </a:r>
          </a:p>
          <a:p>
            <a:r>
              <a:rPr lang="en-US" dirty="0" smtClean="0"/>
              <a:t>Human Services Department</a:t>
            </a:r>
          </a:p>
          <a:p>
            <a:r>
              <a:rPr lang="en-US" dirty="0" smtClean="0"/>
              <a:t>Community Emergency Response Team</a:t>
            </a:r>
          </a:p>
          <a:p>
            <a:r>
              <a:rPr lang="en-US" dirty="0" smtClean="0"/>
              <a:t>Local Police/Fire Departments</a:t>
            </a:r>
          </a:p>
          <a:p>
            <a:r>
              <a:rPr lang="en-US" dirty="0" smtClean="0"/>
              <a:t>Public Health Department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Non-Government Agencies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Food Bank of Western New York</a:t>
            </a:r>
          </a:p>
          <a:p>
            <a:r>
              <a:rPr lang="en-US" dirty="0" smtClean="0"/>
              <a:t>Red Cross</a:t>
            </a:r>
          </a:p>
          <a:p>
            <a:r>
              <a:rPr lang="en-US" dirty="0" smtClean="0"/>
              <a:t>Salvation Army</a:t>
            </a:r>
          </a:p>
          <a:p>
            <a:r>
              <a:rPr lang="en-US" dirty="0" smtClean="0"/>
              <a:t>Community Information Line / 2-1-1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40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436</TotalTime>
  <Words>445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Emergency Preparedness</vt:lpstr>
      <vt:lpstr>Why Should Food Pantries Make Preparedness a Priority?</vt:lpstr>
      <vt:lpstr>Coalitions</vt:lpstr>
      <vt:lpstr>Preparing for Emergencies</vt:lpstr>
      <vt:lpstr>Understanding Your Community</vt:lpstr>
      <vt:lpstr>Making Preparedness Manageable</vt:lpstr>
      <vt:lpstr>Agency emergency plan Supplies</vt:lpstr>
      <vt:lpstr>Flow of information and resources</vt:lpstr>
      <vt:lpstr>Who to Contact for help</vt:lpstr>
      <vt:lpstr> What kinds of Emergencies  Should We Prepare For?</vt:lpstr>
      <vt:lpstr> What emergencies have you encountered and how did you manage them?</vt:lpstr>
      <vt:lpstr>QUESTIONS?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Preparedness</dc:title>
  <dc:creator>Elyse Burgher</dc:creator>
  <cp:lastModifiedBy>Elyse Burgher</cp:lastModifiedBy>
  <cp:revision>11</cp:revision>
  <dcterms:created xsi:type="dcterms:W3CDTF">2018-09-10T16:29:29Z</dcterms:created>
  <dcterms:modified xsi:type="dcterms:W3CDTF">2018-09-13T21:23:14Z</dcterms:modified>
</cp:coreProperties>
</file>