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3" r:id="rId11"/>
    <p:sldId id="292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4" r:id="rId21"/>
    <p:sldId id="305" r:id="rId22"/>
    <p:sldId id="306" r:id="rId23"/>
    <p:sldId id="307" r:id="rId24"/>
    <p:sldId id="310" r:id="rId25"/>
    <p:sldId id="311" r:id="rId26"/>
    <p:sldId id="315" r:id="rId27"/>
    <p:sldId id="316" r:id="rId28"/>
    <p:sldId id="317" r:id="rId29"/>
    <p:sldId id="318" r:id="rId30"/>
    <p:sldId id="321" r:id="rId31"/>
    <p:sldId id="323" r:id="rId32"/>
    <p:sldId id="326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AA17C0-9B97-4AD2-A3CB-9FF644D3F026}">
          <p14:sldIdLst>
            <p14:sldId id="282"/>
            <p14:sldId id="283"/>
            <p14:sldId id="284"/>
            <p14:sldId id="285"/>
            <p14:sldId id="286"/>
            <p14:sldId id="287"/>
            <p14:sldId id="288"/>
            <p14:sldId id="290"/>
            <p14:sldId id="291"/>
            <p14:sldId id="293"/>
            <p14:sldId id="292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4"/>
            <p14:sldId id="305"/>
            <p14:sldId id="306"/>
            <p14:sldId id="307"/>
            <p14:sldId id="310"/>
            <p14:sldId id="311"/>
            <p14:sldId id="315"/>
            <p14:sldId id="316"/>
            <p14:sldId id="317"/>
            <p14:sldId id="318"/>
            <p14:sldId id="321"/>
            <p14:sldId id="323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4" autoAdjust="0"/>
    <p:restoredTop sz="92796" autoAdjust="0"/>
  </p:normalViewPr>
  <p:slideViewPr>
    <p:cSldViewPr>
      <p:cViewPr varScale="1">
        <p:scale>
          <a:sx n="99" d="100"/>
          <a:sy n="99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0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A8C2B-1BAE-4B2D-AB8F-2F0AAC37BEF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F442C-7ECC-464A-807E-0343F8AA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CA5F4BBD-7403-4707-A411-678AD9C0AD3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1E3C337D-6EAB-45B5-83BC-E551EF6D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9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337D-6EAB-45B5-83BC-E551EF6D15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5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85% are high-school graduates, and of those, 31% are college educated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39% are employed, 33% are unemployed and actively seeking work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28% are not working because they are retired or are disabled and cannot work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27% of the adults assisted are currently serving or have served in the military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Those who struggle with hunger are often forced to choose between basic necessities over purchasing nutritious food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337D-6EAB-45B5-83BC-E551EF6D15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6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viable donations – please follow your stores and departments unsaleable</a:t>
            </a:r>
            <a:r>
              <a:rPr lang="en-US" baseline="0" dirty="0" smtClean="0"/>
              <a:t> food disposition guidelines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337D-6EAB-45B5-83BC-E551EF6D15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5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expand capacity mostly with open dialogue and</a:t>
            </a:r>
            <a:r>
              <a:rPr lang="en-US" baseline="0" dirty="0" smtClean="0"/>
              <a:t> possible alterations to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337D-6EAB-45B5-83BC-E551EF6D15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2E04-C331-4E5A-8748-798E63B9051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DD5F-4DCF-4CFC-A77C-A3C23AD01BA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276600"/>
            <a:ext cx="7125113" cy="924475"/>
          </a:xfrm>
        </p:spPr>
        <p:txBody>
          <a:bodyPr/>
          <a:lstStyle/>
          <a:p>
            <a:pPr algn="ctr"/>
            <a:r>
              <a:rPr lang="en-US" sz="6600" dirty="0" smtClean="0"/>
              <a:t>Collaborations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27" y="380305"/>
            <a:ext cx="4585745" cy="203246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009442" y="4777380"/>
            <a:ext cx="7117180" cy="861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By: Kelly Burke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Agency Services Compliance Coordinator</a:t>
            </a:r>
          </a:p>
        </p:txBody>
      </p:sp>
    </p:spTree>
    <p:extLst>
      <p:ext uri="{BB962C8B-B14F-4D97-AF65-F5344CB8AC3E}">
        <p14:creationId xmlns:p14="http://schemas.microsoft.com/office/powerpoint/2010/main" val="33740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smtClean="0"/>
              <a:t>Collaborations </a:t>
            </a:r>
            <a:r>
              <a:rPr lang="en-US" sz="1800" dirty="0" smtClean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Working together on a awareness campaign</a:t>
            </a:r>
          </a:p>
          <a:p>
            <a:r>
              <a:rPr lang="en-US" sz="2400" dirty="0"/>
              <a:t>Bouncing ideas off each other on ways things work best such as with client choice at </a:t>
            </a:r>
            <a:r>
              <a:rPr lang="en-US" sz="2400" dirty="0" smtClean="0"/>
              <a:t>pantries</a:t>
            </a:r>
          </a:p>
          <a:p>
            <a:r>
              <a:rPr lang="en-US" sz="2400" dirty="0" smtClean="0"/>
              <a:t>Pantry coalitions to meet to discuss service areas, concerns and upcoming events</a:t>
            </a:r>
            <a:endParaRPr lang="en-US" sz="2400" dirty="0"/>
          </a:p>
          <a:p>
            <a:r>
              <a:rPr lang="en-US" sz="2400" dirty="0" smtClean="0"/>
              <a:t>Working with your local government agencies to get support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Think about an area of need, a goal you have or an area of interest where you think would be beneficial.</a:t>
            </a:r>
          </a:p>
          <a:p>
            <a:r>
              <a:rPr lang="en-US" sz="2400" dirty="0" smtClean="0"/>
              <a:t>Sit down with your team and brainstorm ideas of where to look or identify connections people have.  (This is a collaboration already!) </a:t>
            </a:r>
          </a:p>
          <a:p>
            <a:r>
              <a:rPr lang="en-US" sz="2400" dirty="0" smtClean="0"/>
              <a:t>Tip: scrolling through 211WNY.org can be a great place to look! (They are here today!)</a:t>
            </a:r>
          </a:p>
          <a:p>
            <a:r>
              <a:rPr lang="en-US" sz="2400" dirty="0" smtClean="0"/>
              <a:t>Put together on paper a clear and realistic set of things you are looking for and goals you would like to meet.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6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64839"/>
          </a:xfrm>
        </p:spPr>
        <p:txBody>
          <a:bodyPr>
            <a:noAutofit/>
          </a:bodyPr>
          <a:lstStyle/>
          <a:p>
            <a:r>
              <a:rPr lang="en-US" sz="2300" dirty="0" smtClean="0"/>
              <a:t>Reach out to those you have come up with. The formality of this will vary based on whom you are contacting.  (A local non-profit you may be able to start with a phone call.  A politician perhaps needs a letter).  </a:t>
            </a:r>
          </a:p>
          <a:p>
            <a:r>
              <a:rPr lang="en-US" sz="2300" dirty="0" smtClean="0"/>
              <a:t>Let them know your needs/interests and have reasons why it would be of interest to them as well.  (Remember a collaboration is meant to benefit all parties.)</a:t>
            </a:r>
          </a:p>
          <a:p>
            <a:r>
              <a:rPr lang="en-US" sz="2300" dirty="0" smtClean="0"/>
              <a:t>Arrange a meeting and be prepared for it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291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to Their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When you meet, listen to their needs and think about ideas that could work for everyone.  </a:t>
            </a:r>
          </a:p>
          <a:p>
            <a:r>
              <a:rPr lang="en-US" sz="2400" dirty="0" smtClean="0"/>
              <a:t>For those that are creative and open to new ideas, this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a very exciting time and wonderful to hear fresh </a:t>
            </a:r>
            <a:r>
              <a:rPr lang="en-US" sz="2400" dirty="0" smtClean="0"/>
              <a:t>input or a different side of the story or angle on things.  </a:t>
            </a:r>
          </a:p>
          <a:p>
            <a:r>
              <a:rPr lang="en-US" sz="2400" dirty="0" smtClean="0"/>
              <a:t>This may even open your eyes to new possibilities.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30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5724"/>
            <a:ext cx="7315200" cy="924475"/>
          </a:xfrm>
        </p:spPr>
        <p:txBody>
          <a:bodyPr/>
          <a:lstStyle/>
          <a:p>
            <a:r>
              <a:rPr lang="en-US" dirty="0" smtClean="0"/>
              <a:t>Keys to a Successful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Clear and realistic expectations</a:t>
            </a:r>
          </a:p>
          <a:p>
            <a:r>
              <a:rPr lang="en-US" sz="2400" dirty="0" smtClean="0"/>
              <a:t>Documentation on what each participant agrees upon as their role/responsibility so there is no confusion</a:t>
            </a:r>
          </a:p>
          <a:p>
            <a:r>
              <a:rPr lang="en-US" sz="2400" dirty="0" smtClean="0"/>
              <a:t>Meet regularly to keep </a:t>
            </a:r>
            <a:r>
              <a:rPr lang="en-US" sz="2400" smtClean="0"/>
              <a:t>the momentum going </a:t>
            </a:r>
            <a:r>
              <a:rPr lang="en-US" sz="2400" dirty="0" smtClean="0"/>
              <a:t>and assure all parties are meeting their deadlines/responsibilities and address issues or opportunities</a:t>
            </a:r>
            <a:endParaRPr lang="en-US" sz="2400" dirty="0"/>
          </a:p>
          <a:p>
            <a:r>
              <a:rPr lang="en-US" sz="2400" dirty="0" smtClean="0"/>
              <a:t>Be prepared to adjust goals or tactics as needed, with all parties agreeing</a:t>
            </a:r>
          </a:p>
        </p:txBody>
      </p:sp>
    </p:spTree>
    <p:extLst>
      <p:ext uri="{BB962C8B-B14F-4D97-AF65-F5344CB8AC3E}">
        <p14:creationId xmlns:p14="http://schemas.microsoft.com/office/powerpoint/2010/main" val="7771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 Collaboration is No Longer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Remember, the purpose of collaborations is for all parties to mutually benefit</a:t>
            </a:r>
          </a:p>
          <a:p>
            <a:r>
              <a:rPr lang="en-US" sz="2400" dirty="0" smtClean="0"/>
              <a:t>If their comes a time when it is no longer working, first try to realign the group.</a:t>
            </a:r>
          </a:p>
          <a:p>
            <a:r>
              <a:rPr lang="en-US" sz="2400" dirty="0" smtClean="0"/>
              <a:t>It is not a collaboration if any of the parties are being overburdened</a:t>
            </a:r>
          </a:p>
          <a:p>
            <a:r>
              <a:rPr lang="en-US" sz="2400" dirty="0" smtClean="0"/>
              <a:t>It is ok to step back on good terms and leave future opportunities open.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36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Right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Start collaborating right away.  Many of your best allies are right in this room, others may be at the information tables in the hall!  </a:t>
            </a:r>
          </a:p>
          <a:p>
            <a:r>
              <a:rPr lang="en-US" sz="2400" dirty="0" smtClean="0"/>
              <a:t>It doesn’t have to be big to make a big difference.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" r="3300"/>
          <a:stretch/>
        </p:blipFill>
        <p:spPr>
          <a:xfrm>
            <a:off x="457200" y="762000"/>
            <a:ext cx="8257294" cy="4962317"/>
          </a:xfrm>
        </p:spPr>
      </p:pic>
    </p:spTree>
    <p:extLst>
      <p:ext uri="{BB962C8B-B14F-4D97-AF65-F5344CB8AC3E}">
        <p14:creationId xmlns:p14="http://schemas.microsoft.com/office/powerpoint/2010/main" val="13144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98041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Retail Donation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Omar Parra</a:t>
            </a:r>
          </a:p>
          <a:p>
            <a:r>
              <a:rPr lang="en-US" dirty="0" smtClean="0"/>
              <a:t>Food Sourcing Coordinator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27" y="380305"/>
            <a:ext cx="4585745" cy="20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Definition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Collaboration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47800"/>
            <a:ext cx="7125112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General: </a:t>
            </a:r>
            <a:r>
              <a:rPr lang="en-US" sz="2400" dirty="0" smtClean="0"/>
              <a:t>Cooperative arrangement in </a:t>
            </a:r>
            <a:r>
              <a:rPr lang="en-US" sz="2400" dirty="0"/>
              <a:t>which two or more parties (which may or may not have any previous relationship) </a:t>
            </a:r>
            <a:r>
              <a:rPr lang="en-US" sz="2400" dirty="0" smtClean="0"/>
              <a:t>work jointly </a:t>
            </a:r>
            <a:r>
              <a:rPr lang="en-US" sz="2400" dirty="0"/>
              <a:t>towards a </a:t>
            </a:r>
            <a:r>
              <a:rPr lang="en-US" sz="2400" dirty="0" smtClean="0"/>
              <a:t>common goal.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7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772400" cy="436483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100" dirty="0" smtClean="0"/>
              <a:t>Cattaraugus county: 9,241 individuals (17.5%) live in poverty. Those numbers reflect 2,781 families.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Chautauqua county: 19,878 individuals (19.4%) </a:t>
            </a:r>
            <a:r>
              <a:rPr lang="en-US" sz="2100" dirty="0"/>
              <a:t>live in poverty. Those numbers reflect </a:t>
            </a:r>
            <a:r>
              <a:rPr lang="en-US" sz="2100" dirty="0" smtClean="0"/>
              <a:t>5,547 families.</a:t>
            </a:r>
            <a:endParaRPr lang="en-US" sz="2100" dirty="0"/>
          </a:p>
          <a:p>
            <a:pPr>
              <a:spcBef>
                <a:spcPts val="1200"/>
              </a:spcBef>
            </a:pPr>
            <a:r>
              <a:rPr lang="en-US" sz="2100" dirty="0" smtClean="0"/>
              <a:t>Erie county: 95,090 individuals (12.7%) </a:t>
            </a:r>
            <a:r>
              <a:rPr lang="en-US" sz="2100" dirty="0"/>
              <a:t>live in poverty. Those numbers reflect </a:t>
            </a:r>
            <a:r>
              <a:rPr lang="en-US" sz="2100" dirty="0" smtClean="0"/>
              <a:t>31,599 </a:t>
            </a:r>
            <a:r>
              <a:rPr lang="en-US" sz="2100" dirty="0"/>
              <a:t>families.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Niagara county: 15,573 individuals (13.6%) </a:t>
            </a:r>
            <a:r>
              <a:rPr lang="en-US" sz="2100" dirty="0"/>
              <a:t>live in poverty. Those numbers reflect </a:t>
            </a:r>
            <a:r>
              <a:rPr lang="en-US" sz="2100" dirty="0" smtClean="0"/>
              <a:t>5,416 </a:t>
            </a:r>
            <a:r>
              <a:rPr lang="en-US" sz="2100" dirty="0"/>
              <a:t>families.</a:t>
            </a:r>
          </a:p>
          <a:p>
            <a:endParaRPr lang="en-US" dirty="0" smtClean="0"/>
          </a:p>
          <a:p>
            <a:pPr marL="342900" lvl="1" indent="-342900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Data based on statistics from Feeding America Map the Meal Gap 2018; New York State Community Action Association New York State Poverty Report 2018; and Food Bank of WNY, as of March 2018.</a:t>
            </a:r>
          </a:p>
        </p:txBody>
      </p:sp>
    </p:spTree>
    <p:extLst>
      <p:ext uri="{BB962C8B-B14F-4D97-AF65-F5344CB8AC3E}">
        <p14:creationId xmlns:p14="http://schemas.microsoft.com/office/powerpoint/2010/main" val="26268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Retail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/>
              <a:t>What is a Retail Partnership</a:t>
            </a:r>
            <a:r>
              <a:rPr lang="en-US" sz="24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The importance of the partnership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Established retail partnership program (Feeding America)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Agency </a:t>
            </a:r>
            <a:r>
              <a:rPr lang="en-US" sz="2300" dirty="0"/>
              <a:t>participation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772076"/>
          </a:xfrm>
        </p:spPr>
        <p:txBody>
          <a:bodyPr/>
          <a:lstStyle/>
          <a:p>
            <a:pPr algn="ctr"/>
            <a:r>
              <a:rPr lang="en-US" dirty="0" smtClean="0"/>
              <a:t>Retail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458200" cy="4364839"/>
          </a:xfrm>
        </p:spPr>
        <p:txBody>
          <a:bodyPr>
            <a:noAutofit/>
          </a:bodyPr>
          <a:lstStyle/>
          <a:p>
            <a:r>
              <a:rPr lang="en-US" sz="2300" dirty="0"/>
              <a:t>Donations from retailers and wholesalers provide members with the opportunity to access a variety of product.  Donations consist of </a:t>
            </a:r>
            <a:r>
              <a:rPr lang="en-US" sz="2300" dirty="0" smtClean="0"/>
              <a:t>perishable and</a:t>
            </a:r>
            <a:r>
              <a:rPr lang="en-US" sz="2300" dirty="0"/>
              <a:t> nonperishable items which improve a member's nutritional mix, and household goods which can enhance a recipient's quality of life. </a:t>
            </a:r>
          </a:p>
          <a:p>
            <a:r>
              <a:rPr lang="en-US" sz="2300" dirty="0"/>
              <a:t>Every member has grocery stores within their service area that can contribute to the member's mission.  </a:t>
            </a:r>
            <a:r>
              <a:rPr lang="en-US" sz="2300" b="1" i="1" dirty="0"/>
              <a:t>It is estimated that there are more than 800 million pounds available from grocery retailers and wholesalers through the Store Donation Program</a:t>
            </a:r>
            <a:r>
              <a:rPr lang="en-US" sz="2300" dirty="0"/>
              <a:t>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143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Elements of Retail Opportunity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1. Identify </a:t>
            </a:r>
            <a:r>
              <a:rPr lang="en-US" sz="2400" dirty="0"/>
              <a:t>c</a:t>
            </a:r>
            <a:r>
              <a:rPr lang="en-US" sz="2400" dirty="0" smtClean="0"/>
              <a:t>apacity/ capability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2. Building </a:t>
            </a:r>
            <a:r>
              <a:rPr lang="en-US" sz="2400" dirty="0"/>
              <a:t>c</a:t>
            </a:r>
            <a:r>
              <a:rPr lang="en-US" sz="2400" dirty="0" smtClean="0"/>
              <a:t>apacity/capability with </a:t>
            </a:r>
            <a:r>
              <a:rPr lang="en-US" sz="2400" dirty="0"/>
              <a:t>a</a:t>
            </a:r>
            <a:r>
              <a:rPr lang="en-US" sz="2400" dirty="0" smtClean="0"/>
              <a:t>gency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3. Expanding capacity/capability with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 Capacity/Capability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25112" cy="4267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300" dirty="0" smtClean="0"/>
              <a:t>Retail staff are our first line of defense in the battle of hunger.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Create an easy to follow process with store management on capturing of viable donations.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How can we identify viable donations?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Is our agency/pantry a good fit for the program?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296358" cy="924475"/>
          </a:xfrm>
        </p:spPr>
        <p:txBody>
          <a:bodyPr/>
          <a:lstStyle/>
          <a:p>
            <a:r>
              <a:rPr lang="en-US" dirty="0" smtClean="0"/>
              <a:t>Store Unsaleable Food Disposition Guidelines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Donate	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Produce: package/product damaged – package still must be closed, must not impact food safety </a:t>
            </a:r>
          </a:p>
          <a:p>
            <a:r>
              <a:rPr lang="en-US" sz="2000" dirty="0" smtClean="0"/>
              <a:t>Bakery: all in store produced bakery items are eligible, both in and out of date (thaw and sell – still frozen)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Destroy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Produce: in store fresh cut fruit, out of temperature, out of date</a:t>
            </a:r>
          </a:p>
          <a:p>
            <a:r>
              <a:rPr lang="en-US" sz="2000" dirty="0" smtClean="0"/>
              <a:t>Bakery: Thaw and sell pumpkin/ sweet potato pie. Anything past “sell by” or expiration date – but can be frozen before that date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3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/>
              <a:t>Capacity with Agency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>
            <a:noAutofit/>
          </a:bodyPr>
          <a:lstStyle/>
          <a:p>
            <a:r>
              <a:rPr lang="en-US" sz="2300" dirty="0" smtClean="0"/>
              <a:t>Create Plan of action for pick-ups (dates &amp; times) with partnered agencies.</a:t>
            </a:r>
          </a:p>
          <a:p>
            <a:r>
              <a:rPr lang="en-US" sz="2300" dirty="0" smtClean="0"/>
              <a:t>Follow recording requirements – weights and proper unsalable disposition guidelines</a:t>
            </a:r>
          </a:p>
          <a:p>
            <a:r>
              <a:rPr lang="en-US" sz="2300" dirty="0" smtClean="0"/>
              <a:t>Adjust as needed (+/-) pick-up times and frequencies.</a:t>
            </a:r>
          </a:p>
          <a:p>
            <a:r>
              <a:rPr lang="en-US" sz="2300" dirty="0" smtClean="0"/>
              <a:t>How will product be picked up ? (agency vehicle, drop off point, package requirements totes/boxes etc.)</a:t>
            </a:r>
          </a:p>
          <a:p>
            <a:r>
              <a:rPr lang="en-US" sz="2300" dirty="0" smtClean="0"/>
              <a:t>Volunteer base?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Capacity with Agency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Autofit/>
          </a:bodyPr>
          <a:lstStyle/>
          <a:p>
            <a:r>
              <a:rPr lang="en-US" sz="2300" dirty="0"/>
              <a:t>Fresh and nutritious product</a:t>
            </a:r>
          </a:p>
          <a:p>
            <a:r>
              <a:rPr lang="en-US" sz="2300" dirty="0"/>
              <a:t>Higher product  yield</a:t>
            </a:r>
          </a:p>
          <a:p>
            <a:r>
              <a:rPr lang="en-US" sz="2300" dirty="0"/>
              <a:t>Better quality and condition</a:t>
            </a:r>
          </a:p>
          <a:p>
            <a:r>
              <a:rPr lang="en-US" sz="2300" dirty="0"/>
              <a:t>Less Handling </a:t>
            </a:r>
          </a:p>
          <a:p>
            <a:r>
              <a:rPr lang="en-US" sz="2300" dirty="0"/>
              <a:t>Faster inventory turns</a:t>
            </a:r>
          </a:p>
          <a:p>
            <a:r>
              <a:rPr lang="en-US" sz="2300" dirty="0"/>
              <a:t>Stronger Agency/ FB partnerships</a:t>
            </a:r>
          </a:p>
          <a:p>
            <a:r>
              <a:rPr lang="en-US" sz="2300" dirty="0"/>
              <a:t>Localized  donor relationships , better rapport</a:t>
            </a:r>
          </a:p>
          <a:p>
            <a:r>
              <a:rPr lang="en-US" sz="2300" dirty="0"/>
              <a:t>Efficient- Cost effective - ROI </a:t>
            </a:r>
            <a:r>
              <a:rPr lang="en-US" sz="2300" dirty="0" smtClean="0"/>
              <a:t>savings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211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Agency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93439"/>
          </a:xfrm>
        </p:spPr>
        <p:txBody>
          <a:bodyPr/>
          <a:lstStyle/>
          <a:p>
            <a:r>
              <a:rPr lang="en-US" sz="2300" dirty="0" smtClean="0"/>
              <a:t>Medium size pantries can combine pickups for a retail location or alternative days. </a:t>
            </a:r>
          </a:p>
          <a:p>
            <a:r>
              <a:rPr lang="en-US" sz="2300" dirty="0" smtClean="0"/>
              <a:t>Pickups should coordinate with pantry days for clients (1-2 days before).</a:t>
            </a:r>
          </a:p>
          <a:p>
            <a:r>
              <a:rPr lang="en-US" sz="2300" dirty="0" smtClean="0"/>
              <a:t>We do not cherry pick product.</a:t>
            </a:r>
          </a:p>
          <a:p>
            <a:r>
              <a:rPr lang="en-US" sz="2300" dirty="0" smtClean="0"/>
              <a:t>Open communication with your neighboring pantries.</a:t>
            </a:r>
          </a:p>
          <a:p>
            <a:r>
              <a:rPr lang="en-US" sz="2300" dirty="0" smtClean="0"/>
              <a:t>Accurate reporting necessary for all agencies involved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Shared Retail Pickup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67336"/>
              </p:ext>
            </p:extLst>
          </p:nvPr>
        </p:nvGraphicFramePr>
        <p:xfrm>
          <a:off x="533400" y="1828800"/>
          <a:ext cx="822959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7235"/>
                <a:gridCol w="4232364"/>
              </a:tblGrid>
              <a:tr h="426720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Current Reporting:</a:t>
                      </a:r>
                      <a:endParaRPr lang="en-US" sz="2000" b="1" dirty="0">
                        <a:effectLst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Agency #1: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Walmart – 1000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Target – 1000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Sam’s Club – 1000 pounds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strike="noStrike" dirty="0">
                          <a:effectLst/>
                        </a:rPr>
                        <a:t> 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Using Agency #1 </a:t>
                      </a:r>
                      <a:r>
                        <a:rPr lang="en-US" sz="2000" b="1" u="sng" dirty="0" smtClean="0">
                          <a:effectLst/>
                        </a:rPr>
                        <a:t>as</a:t>
                      </a:r>
                      <a:r>
                        <a:rPr lang="en-US" sz="2000" b="1" u="sng" baseline="0" dirty="0" smtClean="0">
                          <a:effectLst/>
                        </a:rPr>
                        <a:t> Pick-up Agency</a:t>
                      </a:r>
                      <a:r>
                        <a:rPr lang="en-US" sz="2000" b="1" u="sng" dirty="0" smtClean="0">
                          <a:effectLst/>
                        </a:rPr>
                        <a:t>:</a:t>
                      </a:r>
                      <a:endParaRPr lang="en-US" sz="2000" b="1" dirty="0">
                        <a:effectLst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Agency #1: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Walmart – 500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Target – 500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Sam’s Club – 500 pounds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Agency #2: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Walmart – 250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Sam’s Club – 500 pounds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 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Agency #3: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Walmart –  250 pounds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Target – 500 pounds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strike="noStrike" dirty="0">
                          <a:effectLst/>
                        </a:rPr>
                        <a:t> 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3375" y="2659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Definition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Collaboration: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2. Knowledge </a:t>
            </a:r>
            <a:r>
              <a:rPr lang="en-US" sz="2400" dirty="0"/>
              <a:t>management: Effective method of transferring 'know how' among individuals, therefore critical to creating and sustaining a competitive advantage.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From the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ea typeface="Helvetica Neue"/>
              </a:rPr>
              <a:t>Identify </a:t>
            </a:r>
            <a:r>
              <a:rPr lang="en-US" altLang="en-US" sz="2400" dirty="0">
                <a:ea typeface="Helvetica Neue"/>
              </a:rPr>
              <a:t>potential growth by store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>
                <a:ea typeface="Helvetica Neue"/>
              </a:rPr>
              <a:t>Prioritize allocation of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>
                <a:ea typeface="Helvetica Neue"/>
              </a:rPr>
              <a:t>Benchmark programs within the network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>
                <a:ea typeface="Helvetica Neue"/>
              </a:rPr>
              <a:t>Qualify non-participating retailers</a:t>
            </a:r>
          </a:p>
          <a:p>
            <a:pPr marL="457200" lvl="1" indent="0">
              <a:buNone/>
            </a:pPr>
            <a:endParaRPr lang="en-US" altLang="en-US" sz="2400" dirty="0">
              <a:ea typeface="Helvetica Neue"/>
            </a:endParaRPr>
          </a:p>
          <a:p>
            <a:pPr marL="0" indent="0">
              <a:buNone/>
            </a:pPr>
            <a:r>
              <a:rPr lang="en-US" altLang="en-US" sz="2400" dirty="0">
                <a:ea typeface="Helvetica Neue"/>
              </a:rPr>
              <a:t>Accuracy of data in each member’s report is dependent upon the accuracy of </a:t>
            </a:r>
            <a:r>
              <a:rPr lang="en-US" altLang="en-US" sz="2400" dirty="0" smtClean="0">
                <a:ea typeface="Helvetica Neue"/>
              </a:rPr>
              <a:t>receipt </a:t>
            </a:r>
            <a:r>
              <a:rPr lang="en-US" altLang="en-US" sz="2400" dirty="0">
                <a:ea typeface="Helvetica Neue"/>
              </a:rPr>
              <a:t>data submitted to Feeding America during the reporting </a:t>
            </a:r>
            <a:r>
              <a:rPr lang="en-US" altLang="en-US" sz="2400" dirty="0" smtClean="0">
                <a:ea typeface="Helvetica Neue"/>
              </a:rPr>
              <a:t>timeframe (also receipt dates!).</a:t>
            </a:r>
            <a:endParaRPr lang="en-US" altLang="en-US" sz="2400" dirty="0">
              <a:ea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gency Facilitated 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057400"/>
            <a:ext cx="7125112" cy="3801398"/>
          </a:xfrm>
        </p:spPr>
        <p:txBody>
          <a:bodyPr>
            <a:normAutofit lnSpcReduction="10000"/>
          </a:bodyPr>
          <a:lstStyle/>
          <a:p>
            <a:r>
              <a:rPr lang="en-US" sz="2300" dirty="0" smtClean="0"/>
              <a:t>What are agency facilitated pounds </a:t>
            </a:r>
          </a:p>
          <a:p>
            <a:endParaRPr lang="en-US" sz="2300" dirty="0"/>
          </a:p>
          <a:p>
            <a:r>
              <a:rPr lang="en-US" sz="2300" dirty="0" smtClean="0"/>
              <a:t>Method of recording and frequency </a:t>
            </a:r>
          </a:p>
          <a:p>
            <a:endParaRPr lang="en-US" sz="2300" dirty="0"/>
          </a:p>
          <a:p>
            <a:r>
              <a:rPr lang="en-US" sz="2300" dirty="0" smtClean="0"/>
              <a:t>Importance of the program and accuracy</a:t>
            </a:r>
          </a:p>
          <a:p>
            <a:endParaRPr lang="en-US" sz="2300" dirty="0"/>
          </a:p>
          <a:p>
            <a:r>
              <a:rPr lang="en-US" sz="2300" dirty="0" smtClean="0"/>
              <a:t>Not to be confused with retail poundage reporting!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819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38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Definition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Collaborations</a:t>
            </a:r>
            <a:r>
              <a:rPr lang="en-US" sz="36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3. Negotiations: Conflict resolution strategy that uses both assertiveness and cooperation to seek solutions advantageous to all parties</a:t>
            </a:r>
            <a:r>
              <a:rPr lang="en-US" sz="2400" dirty="0" smtClean="0"/>
              <a:t>.  </a:t>
            </a:r>
            <a:r>
              <a:rPr lang="en-US" sz="2400" dirty="0"/>
              <a:t>It succeeds usually where the participants' goals are compatible, and the interaction among them is important in attaining those goals.</a:t>
            </a:r>
          </a:p>
          <a:p>
            <a:pPr marL="0" indent="0" algn="r">
              <a:buNone/>
            </a:pPr>
            <a:endParaRPr lang="en-US" sz="1200" dirty="0" smtClean="0"/>
          </a:p>
          <a:p>
            <a:pPr marL="0" indent="0" algn="r">
              <a:buNone/>
            </a:pPr>
            <a:r>
              <a:rPr lang="en-US" sz="2400" dirty="0" smtClean="0"/>
              <a:t>- Businessdictionary.com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67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Why Agencies Don’t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620000" cy="4745839"/>
          </a:xfrm>
        </p:spPr>
        <p:txBody>
          <a:bodyPr>
            <a:normAutofit/>
          </a:bodyPr>
          <a:lstStyle/>
          <a:p>
            <a:r>
              <a:rPr lang="en-US" sz="2300" dirty="0" smtClean="0"/>
              <a:t>Never thought about it</a:t>
            </a:r>
          </a:p>
          <a:p>
            <a:r>
              <a:rPr lang="en-US" sz="2300" dirty="0" smtClean="0"/>
              <a:t>Don’t know who to partner with</a:t>
            </a:r>
          </a:p>
          <a:p>
            <a:r>
              <a:rPr lang="en-US" sz="2300" dirty="0" smtClean="0"/>
              <a:t>Don’t want to seem like you don’t know what you are doing – “I can handle this”</a:t>
            </a:r>
          </a:p>
          <a:p>
            <a:r>
              <a:rPr lang="en-US" sz="2300" dirty="0" smtClean="0"/>
              <a:t>Feel like others may be in competition with your program for resources</a:t>
            </a:r>
          </a:p>
          <a:p>
            <a:r>
              <a:rPr lang="en-US" sz="2300" dirty="0" smtClean="0"/>
              <a:t>Don’t want others telling us what we should do</a:t>
            </a:r>
          </a:p>
          <a:p>
            <a:r>
              <a:rPr lang="en-US" sz="2300" dirty="0" smtClean="0"/>
              <a:t>Time consuming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Let’s discuss some of these misconceptions.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Why You Should Collaborate: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Networking – the more people and programs you know, the more you can stay in touch with the many services available</a:t>
            </a:r>
          </a:p>
          <a:p>
            <a:r>
              <a:rPr lang="en-US" sz="2300" dirty="0" smtClean="0"/>
              <a:t>Knowledge – We all have information to share</a:t>
            </a:r>
          </a:p>
          <a:p>
            <a:r>
              <a:rPr lang="en-US" sz="2300" dirty="0" smtClean="0"/>
              <a:t>Funding – increasingly, funders are looking to see that they aren’t paying for duplicate services and want to see more collaborative efforts.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096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5724"/>
            <a:ext cx="7315200" cy="924475"/>
          </a:xfrm>
        </p:spPr>
        <p:txBody>
          <a:bodyPr/>
          <a:lstStyle/>
          <a:p>
            <a:r>
              <a:rPr lang="en-US" dirty="0" smtClean="0"/>
              <a:t>Which Method are You Employing?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207" y="2057400"/>
            <a:ext cx="3258401" cy="4226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5105400" cy="420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Networks</a:t>
            </a:r>
          </a:p>
          <a:p>
            <a:r>
              <a:rPr lang="en-US" sz="2400" dirty="0" smtClean="0"/>
              <a:t>Coalitions</a:t>
            </a:r>
          </a:p>
          <a:p>
            <a:r>
              <a:rPr lang="en-US" sz="2400" dirty="0" smtClean="0"/>
              <a:t>Movements</a:t>
            </a:r>
          </a:p>
          <a:p>
            <a:r>
              <a:rPr lang="en-US" sz="2400" dirty="0" smtClean="0"/>
              <a:t>Strategic Alliances</a:t>
            </a:r>
          </a:p>
          <a:p>
            <a:r>
              <a:rPr lang="en-US" sz="2400" dirty="0" smtClean="0"/>
              <a:t>Strategic Co-Funding</a:t>
            </a:r>
          </a:p>
          <a:p>
            <a:r>
              <a:rPr lang="en-US" sz="2400" smtClean="0"/>
              <a:t>Public-Private </a:t>
            </a:r>
            <a:r>
              <a:rPr lang="en-US" sz="2400" dirty="0" smtClean="0"/>
              <a:t>Partnership</a:t>
            </a:r>
          </a:p>
          <a:p>
            <a:r>
              <a:rPr lang="en-US" sz="2400" dirty="0" smtClean="0"/>
              <a:t>Collective Impact Initiatives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09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Hand-out elaborating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296357" cy="4517239"/>
          </a:xfrm>
        </p:spPr>
        <p:txBody>
          <a:bodyPr>
            <a:noAutofit/>
          </a:bodyPr>
          <a:lstStyle/>
          <a:p>
            <a:r>
              <a:rPr lang="en-US" sz="2400" dirty="0" smtClean="0"/>
              <a:t>Sharing perishable food pick-ups from outside sources</a:t>
            </a:r>
          </a:p>
          <a:p>
            <a:r>
              <a:rPr lang="en-US" sz="2400" dirty="0" smtClean="0"/>
              <a:t>Sharing one of the Food Bank’s Mobile Pantries – clients, responsibilities and location</a:t>
            </a:r>
          </a:p>
          <a:p>
            <a:r>
              <a:rPr lang="en-US" sz="2400" dirty="0" smtClean="0"/>
              <a:t>Working with other non-profits with volunteer opportunities.  Group homes residents may be looking for meaningful volunteer experiences.</a:t>
            </a:r>
          </a:p>
          <a:p>
            <a:r>
              <a:rPr lang="en-US" sz="2400" dirty="0" smtClean="0"/>
              <a:t>Working together on a fund-raiser.</a:t>
            </a:r>
          </a:p>
        </p:txBody>
      </p:sp>
    </p:spTree>
    <p:extLst>
      <p:ext uri="{BB962C8B-B14F-4D97-AF65-F5344CB8AC3E}">
        <p14:creationId xmlns:p14="http://schemas.microsoft.com/office/powerpoint/2010/main" val="918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762</TotalTime>
  <Words>1486</Words>
  <Application>Microsoft Office PowerPoint</Application>
  <PresentationFormat>On-screen Show (4:3)</PresentationFormat>
  <Paragraphs>175</Paragraphs>
  <Slides>32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Summer</vt:lpstr>
      <vt:lpstr>Collaborations</vt:lpstr>
      <vt:lpstr>Definition Collaboration</vt:lpstr>
      <vt:lpstr>Definition Collaboration:</vt:lpstr>
      <vt:lpstr>Definition Collaborations:</vt:lpstr>
      <vt:lpstr>Reasons Why Agencies Don’t Collaborate</vt:lpstr>
      <vt:lpstr>Reasons Why You Should Collaborate:</vt:lpstr>
      <vt:lpstr>Which Method are You Employing?</vt:lpstr>
      <vt:lpstr>Types of Collaborations</vt:lpstr>
      <vt:lpstr>Examples of Collaborations</vt:lpstr>
      <vt:lpstr>Examples of Collaborations (continued)</vt:lpstr>
      <vt:lpstr>Where to Start</vt:lpstr>
      <vt:lpstr>Next</vt:lpstr>
      <vt:lpstr>Listen to Their Needs</vt:lpstr>
      <vt:lpstr>Keys to a Successful Collaboration</vt:lpstr>
      <vt:lpstr>What if a Collaboration is No Longer Working?</vt:lpstr>
      <vt:lpstr>Start Right Away</vt:lpstr>
      <vt:lpstr>PowerPoint Presentation</vt:lpstr>
      <vt:lpstr>PowerPoint Presentation</vt:lpstr>
      <vt:lpstr>Retail Donation Programs</vt:lpstr>
      <vt:lpstr>Our Neighbors</vt:lpstr>
      <vt:lpstr>Retail Partnership</vt:lpstr>
      <vt:lpstr>Retail Partnership</vt:lpstr>
      <vt:lpstr>3 Elements of Retail Opportunity </vt:lpstr>
      <vt:lpstr>Identify Capacity/Capability </vt:lpstr>
      <vt:lpstr>Store Unsaleable Food Disposition Guidelines </vt:lpstr>
      <vt:lpstr>Building Capacity with Agency </vt:lpstr>
      <vt:lpstr>Expanding Capacity with Agency </vt:lpstr>
      <vt:lpstr>Other Agency Collaboration</vt:lpstr>
      <vt:lpstr>Example of Shared Retail Pickup</vt:lpstr>
      <vt:lpstr>Reporting From the Partnership</vt:lpstr>
      <vt:lpstr>Agency Facilitated Pounds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Donation Programs</dc:title>
  <dc:creator>Omar Parra</dc:creator>
  <cp:lastModifiedBy>Kelly Burke</cp:lastModifiedBy>
  <cp:revision>69</cp:revision>
  <cp:lastPrinted>2018-09-12T20:32:42Z</cp:lastPrinted>
  <dcterms:created xsi:type="dcterms:W3CDTF">2017-06-29T14:05:17Z</dcterms:created>
  <dcterms:modified xsi:type="dcterms:W3CDTF">2018-09-12T20:34:40Z</dcterms:modified>
</cp:coreProperties>
</file>